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350F4-DA65-3AFF-320F-7D08812FDAD2}" v="334" dt="2022-11-29T10:09:35.490"/>
    <p1510:client id="{53673CE8-8F4A-4C36-A36A-CCC6320E5F4D}" v="2" dt="2022-11-28T18:45:38.307"/>
    <p1510:client id="{6EAFB1E5-AB8E-4B7D-A1C7-4FCA6683F8E1}" v="104" dt="2022-11-29T19:47:16.385"/>
    <p1510:client id="{C95DD377-7A53-4783-98A1-5F434470C614}" v="10" dt="2022-11-29T19:53:42.459"/>
    <p1510:client id="{EA315ED5-2390-9CDA-C816-04E83419DEED}" v="5" dt="2022-11-29T10:32:51.961"/>
    <p1510:client id="{FD7411EE-0F91-4BAD-B861-3FEAA24DBEC3}" v="197" dt="2022-11-28T08:42:54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56" d="100"/>
          <a:sy n="56" d="100"/>
        </p:scale>
        <p:origin x="-7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816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6685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125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42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839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559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23388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421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20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27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pPr/>
              <a:t>12/1/2022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618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pPr/>
              <a:t>12/1/2022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064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musingsfromus.com/harry-potter-and-the-order-of-the-phoenix-the-rebellion-begins-36353/" TargetMode="Externa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3">
            <a:extLst>
              <a:ext uri="{FF2B5EF4-FFF2-40B4-BE49-F238E27FC236}">
                <a16:creationId xmlns="" xmlns:a16="http://schemas.microsoft.com/office/drawing/2014/main" id="{522B115F-89D4-47C2-84D4-1E315037C9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3" name="Oval 74">
              <a:extLst>
                <a:ext uri="{FF2B5EF4-FFF2-40B4-BE49-F238E27FC236}">
                  <a16:creationId xmlns="" xmlns:a16="http://schemas.microsoft.com/office/drawing/2014/main" id="{0890B36C-8F31-4F4A-A665-095928EFDB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3" name="Oval 75">
              <a:extLst>
                <a:ext uri="{FF2B5EF4-FFF2-40B4-BE49-F238E27FC236}">
                  <a16:creationId xmlns="" xmlns:a16="http://schemas.microsoft.com/office/drawing/2014/main" id="{2D61FFA7-532F-46DD-9402-6B9E338BAC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88" name="Rectangle 77">
            <a:extLst>
              <a:ext uri="{FF2B5EF4-FFF2-40B4-BE49-F238E27FC236}">
                <a16:creationId xmlns="" xmlns:a16="http://schemas.microsoft.com/office/drawing/2014/main" id="{2A0E4E09-FC02-4ADC-951A-3FFA90B6F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0ECC50C-4FEE-EC99-B6D3-FA60F9D03E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prstClr val="white"/>
            </a:duotone>
            <a:alphaModFix amt="80000"/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t="17442" b="32046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90" name="Rectangle 79">
            <a:extLst>
              <a:ext uri="{FF2B5EF4-FFF2-40B4-BE49-F238E27FC236}">
                <a16:creationId xmlns="" xmlns:a16="http://schemas.microsoft.com/office/drawing/2014/main" id="{F6A67491-8DC4-4A39-8A37-58B2F0863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6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PROJEKT </a:t>
            </a:r>
            <a:r>
              <a:rPr lang="en-US" sz="3600" b="1" dirty="0" err="1">
                <a:solidFill>
                  <a:srgbClr val="FF0000"/>
                </a:solidFill>
              </a:rPr>
              <a:t>czytelniczy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4000" b="1" dirty="0">
                <a:solidFill>
                  <a:srgbClr val="FFFFFF"/>
                </a:solidFill>
              </a:rPr>
              <a:t> </a:t>
            </a:r>
            <a:r>
              <a:rPr lang="en-US" sz="4000" b="1" dirty="0" err="1">
                <a:solidFill>
                  <a:srgbClr val="FFFFFF"/>
                </a:solidFill>
              </a:rPr>
              <a:t>Cała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klasa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czyta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>
                <a:solidFill>
                  <a:srgbClr val="FFFFFF"/>
                </a:solidFill>
              </a:rPr>
              <a:t>"</a:t>
            </a:r>
            <a:r>
              <a:rPr lang="en-US" sz="4000" b="1" dirty="0" err="1">
                <a:solidFill>
                  <a:srgbClr val="FFFFFF"/>
                </a:solidFill>
              </a:rPr>
              <a:t>Harrego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Pottera</a:t>
            </a:r>
            <a:r>
              <a:rPr lang="en-US" sz="4000" b="1" dirty="0">
                <a:solidFill>
                  <a:srgbClr val="FFFFFF"/>
                </a:solidFill>
              </a:rPr>
              <a:t>"</a:t>
            </a:r>
            <a:endParaRPr lang="en-US" sz="4000" dirty="0" err="1">
              <a:solidFill>
                <a:srgbClr val="FFFFFF"/>
              </a:solidFill>
            </a:endParaRPr>
          </a:p>
        </p:txBody>
      </p:sp>
      <p:sp>
        <p:nvSpPr>
          <p:cNvPr id="92" name="Freeform: Shape 81">
            <a:extLst>
              <a:ext uri="{FF2B5EF4-FFF2-40B4-BE49-F238E27FC236}">
                <a16:creationId xmlns="" xmlns:a16="http://schemas.microsoft.com/office/drawing/2014/main" id="{9453FF84-60C1-4EA8-B49B-1B8C2D0C58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3" name="Picture 43">
            <a:extLst>
              <a:ext uri="{FF2B5EF4-FFF2-40B4-BE49-F238E27FC236}">
                <a16:creationId xmlns="" xmlns:a16="http://schemas.microsoft.com/office/drawing/2014/main" id="{725C1741-E3E9-086F-95A8-83D0C134E0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16"/>
          <a:stretch/>
        </p:blipFill>
        <p:spPr>
          <a:xfrm>
            <a:off x="1" y="2"/>
            <a:ext cx="603966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550924" y="2927444"/>
            <a:ext cx="5421060" cy="3244755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           </a:t>
            </a:r>
            <a:r>
              <a:rPr lang="en-US" sz="2800" b="1" dirty="0"/>
              <a:t>      </a:t>
            </a:r>
            <a:r>
              <a:rPr lang="en-US" sz="2800" b="1" dirty="0" err="1"/>
              <a:t>Klasa</a:t>
            </a:r>
            <a:r>
              <a:rPr lang="en-US" sz="2800" b="1" dirty="0"/>
              <a:t> 5a</a:t>
            </a:r>
            <a:endParaRPr lang="en-US" sz="2800"/>
          </a:p>
          <a:p>
            <a:r>
              <a:rPr lang="en-US" sz="2800" b="1" dirty="0" err="1">
                <a:solidFill>
                  <a:srgbClr val="FFFFFF"/>
                </a:solidFill>
              </a:rPr>
              <a:t>Szkoła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Podstawowa</a:t>
            </a:r>
            <a:r>
              <a:rPr lang="en-US" sz="2800" b="1" dirty="0">
                <a:solidFill>
                  <a:srgbClr val="FFFFFF"/>
                </a:solidFill>
              </a:rPr>
              <a:t> nr 6 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z </a:t>
            </a:r>
            <a:r>
              <a:rPr lang="en-US" sz="2800" b="1" dirty="0" err="1">
                <a:solidFill>
                  <a:srgbClr val="FFFFFF"/>
                </a:solidFill>
              </a:rPr>
              <a:t>Odziałami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Integracyjnymi</a:t>
            </a:r>
            <a:r>
              <a:rPr lang="en-US" sz="2800" b="1" dirty="0">
                <a:solidFill>
                  <a:srgbClr val="FFFFFF"/>
                </a:solidFill>
              </a:rPr>
              <a:t> </a:t>
            </a:r>
          </a:p>
          <a:p>
            <a:r>
              <a:rPr lang="en-US" sz="2800" b="1" dirty="0" err="1">
                <a:solidFill>
                  <a:srgbClr val="FFFFFF"/>
                </a:solidFill>
              </a:rPr>
              <a:t>im.Kornela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b="1" dirty="0" err="1">
                <a:solidFill>
                  <a:srgbClr val="FFFFFF"/>
                </a:solidFill>
              </a:rPr>
              <a:t>Makuszyńskiego</a:t>
            </a:r>
            <a:r>
              <a:rPr lang="en-US" sz="2800" b="1" dirty="0">
                <a:solidFill>
                  <a:srgbClr val="FFFFFF"/>
                </a:solidFill>
              </a:rPr>
              <a:t> w </a:t>
            </a:r>
            <a:r>
              <a:rPr lang="en-US" sz="2800" b="1" dirty="0" err="1">
                <a:solidFill>
                  <a:srgbClr val="FFFFFF"/>
                </a:solidFill>
              </a:rPr>
              <a:t>Mławie</a:t>
            </a:r>
            <a:endParaRPr lang="en-US" sz="2800" b="1" dirty="0">
              <a:solidFill>
                <a:srgbClr val="FFFFFF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="" xmlns:a16="http://schemas.microsoft.com/office/drawing/2014/main" id="{987D9359-6216-4C32-9A60-D601E5582D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Oval 84">
              <a:extLst>
                <a:ext uri="{FF2B5EF4-FFF2-40B4-BE49-F238E27FC236}">
                  <a16:creationId xmlns="" xmlns:a16="http://schemas.microsoft.com/office/drawing/2014/main" id="{5409EBBC-4EF2-4ABA-A7EE-2D9F807F08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6" name="Oval 85">
              <a:extLst>
                <a:ext uri="{FF2B5EF4-FFF2-40B4-BE49-F238E27FC236}">
                  <a16:creationId xmlns="" xmlns:a16="http://schemas.microsoft.com/office/drawing/2014/main" id="{97983B73-5C22-4373-ACE8-713BB641D5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="" xmlns:p14="http://schemas.microsoft.com/office/powerpoint/2010/main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4C4F541-7DD5-4952-9DF7-D56A3314AA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CFAFA97D-45F9-2D28-D6A4-4A9939045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18" y="660345"/>
            <a:ext cx="5047815" cy="501223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Rockwell"/>
                <a:ea typeface="+mn-lt"/>
                <a:cs typeface="+mn-lt"/>
              </a:rPr>
              <a:t>Klasa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Va</a:t>
            </a:r>
            <a:r>
              <a:rPr lang="en-US" dirty="0">
                <a:latin typeface="Rockwell"/>
                <a:ea typeface="+mn-lt"/>
                <a:cs typeface="+mn-lt"/>
              </a:rPr>
              <a:t> ze </a:t>
            </a:r>
            <a:r>
              <a:rPr lang="en-US" dirty="0" err="1">
                <a:latin typeface="Rockwell"/>
                <a:ea typeface="+mn-lt"/>
                <a:cs typeface="+mn-lt"/>
              </a:rPr>
              <a:t>Szkoły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Podstawowej</a:t>
            </a:r>
            <a:r>
              <a:rPr lang="en-US" dirty="0">
                <a:latin typeface="Rockwell"/>
                <a:ea typeface="+mn-lt"/>
                <a:cs typeface="+mn-lt"/>
              </a:rPr>
              <a:t> nr 6 </a:t>
            </a:r>
            <a:r>
              <a:rPr lang="en-US" dirty="0" err="1">
                <a:latin typeface="Rockwell"/>
                <a:ea typeface="+mn-lt"/>
                <a:cs typeface="+mn-lt"/>
              </a:rPr>
              <a:t>im</a:t>
            </a:r>
            <a:r>
              <a:rPr lang="en-US" dirty="0">
                <a:latin typeface="Rockwell"/>
                <a:ea typeface="+mn-lt"/>
                <a:cs typeface="+mn-lt"/>
              </a:rPr>
              <a:t>. Kornela </a:t>
            </a:r>
            <a:r>
              <a:rPr lang="en-US" dirty="0" err="1">
                <a:latin typeface="Rockwell"/>
                <a:ea typeface="+mn-lt"/>
                <a:cs typeface="+mn-lt"/>
              </a:rPr>
              <a:t>Makuszyńskiego</a:t>
            </a:r>
            <a:r>
              <a:rPr lang="en-US" dirty="0">
                <a:latin typeface="Rockwell"/>
                <a:ea typeface="+mn-lt"/>
                <a:cs typeface="+mn-lt"/>
              </a:rPr>
              <a:t> w </a:t>
            </a:r>
            <a:r>
              <a:rPr lang="en-US" dirty="0" err="1">
                <a:latin typeface="Rockwell"/>
                <a:ea typeface="+mn-lt"/>
                <a:cs typeface="+mn-lt"/>
              </a:rPr>
              <a:t>Mławie</a:t>
            </a:r>
            <a:r>
              <a:rPr lang="en-US" dirty="0">
                <a:latin typeface="Rockwell"/>
                <a:ea typeface="+mn-lt"/>
                <a:cs typeface="+mn-lt"/>
              </a:rPr>
              <a:t> w </a:t>
            </a:r>
            <a:r>
              <a:rPr lang="en-US" dirty="0" err="1">
                <a:latin typeface="Rockwell"/>
                <a:ea typeface="+mn-lt"/>
                <a:cs typeface="+mn-lt"/>
              </a:rPr>
              <a:t>ramach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Narodowego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Programu</a:t>
            </a:r>
            <a:r>
              <a:rPr lang="en-US" dirty="0">
                <a:latin typeface="Rockwell"/>
                <a:ea typeface="+mn-lt"/>
                <a:cs typeface="+mn-lt"/>
              </a:rPr>
              <a:t> Rozwoju </a:t>
            </a:r>
            <a:r>
              <a:rPr lang="en-US" dirty="0" err="1">
                <a:latin typeface="Rockwell"/>
                <a:ea typeface="+mn-lt"/>
                <a:cs typeface="+mn-lt"/>
              </a:rPr>
              <a:t>Czytelnictwa</a:t>
            </a:r>
            <a:r>
              <a:rPr lang="en-US" dirty="0">
                <a:latin typeface="Rockwell"/>
                <a:ea typeface="+mn-lt"/>
                <a:cs typeface="+mn-lt"/>
              </a:rPr>
              <a:t> 2.0 </a:t>
            </a:r>
            <a:r>
              <a:rPr lang="en-US" dirty="0" err="1">
                <a:latin typeface="Rockwell"/>
                <a:ea typeface="+mn-lt"/>
                <a:cs typeface="+mn-lt"/>
              </a:rPr>
              <a:t>pracowała</a:t>
            </a:r>
            <a:r>
              <a:rPr lang="en-US" dirty="0">
                <a:latin typeface="Rockwell"/>
                <a:ea typeface="+mn-lt"/>
                <a:cs typeface="+mn-lt"/>
              </a:rPr>
              <a:t> z </a:t>
            </a:r>
            <a:r>
              <a:rPr lang="en-US" dirty="0" err="1">
                <a:latin typeface="Rockwell"/>
                <a:ea typeface="+mn-lt"/>
                <a:cs typeface="+mn-lt"/>
              </a:rPr>
              <a:t>lekturą</a:t>
            </a:r>
            <a:r>
              <a:rPr lang="en-US" dirty="0">
                <a:latin typeface="Rockwell"/>
                <a:ea typeface="+mn-lt"/>
                <a:cs typeface="+mn-lt"/>
              </a:rPr>
              <a:t> „Harry Potter” J. K. Rowling. W ramach </a:t>
            </a:r>
            <a:r>
              <a:rPr lang="en-US" dirty="0" err="1">
                <a:latin typeface="Rockwell"/>
                <a:ea typeface="+mn-lt"/>
                <a:cs typeface="+mn-lt"/>
              </a:rPr>
              <a:t>przygotowania</a:t>
            </a:r>
            <a:r>
              <a:rPr lang="en-US" dirty="0">
                <a:latin typeface="Rockwell"/>
                <a:ea typeface="+mn-lt"/>
                <a:cs typeface="+mn-lt"/>
              </a:rPr>
              <a:t> do </a:t>
            </a:r>
            <a:r>
              <a:rPr lang="en-US" dirty="0" err="1">
                <a:latin typeface="Rockwell"/>
                <a:ea typeface="+mn-lt"/>
                <a:cs typeface="+mn-lt"/>
              </a:rPr>
              <a:t>zajęć</a:t>
            </a:r>
            <a:r>
              <a:rPr lang="en-US" dirty="0">
                <a:latin typeface="Rockwell"/>
                <a:ea typeface="+mn-lt"/>
                <a:cs typeface="+mn-lt"/>
              </a:rPr>
              <a:t> uczniowie </a:t>
            </a:r>
            <a:r>
              <a:rPr lang="en-US" dirty="0" err="1">
                <a:latin typeface="Rockwell"/>
                <a:ea typeface="+mn-lt"/>
                <a:cs typeface="+mn-lt"/>
              </a:rPr>
              <a:t>zgromadzili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wszystkie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książki</a:t>
            </a:r>
            <a:r>
              <a:rPr lang="en-US" dirty="0">
                <a:latin typeface="Rockwell"/>
                <a:ea typeface="+mn-lt"/>
                <a:cs typeface="+mn-lt"/>
              </a:rPr>
              <a:t> z </a:t>
            </a:r>
            <a:r>
              <a:rPr lang="en-US" dirty="0" err="1">
                <a:latin typeface="Rockwell"/>
                <a:ea typeface="+mn-lt"/>
                <a:cs typeface="+mn-lt"/>
              </a:rPr>
              <a:t>tej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serii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prezentując</a:t>
            </a:r>
            <a:r>
              <a:rPr lang="en-US" dirty="0">
                <a:latin typeface="Rockwell"/>
                <a:ea typeface="+mn-lt"/>
                <a:cs typeface="+mn-lt"/>
              </a:rPr>
              <a:t> je w </a:t>
            </a:r>
            <a:r>
              <a:rPr lang="en-US" dirty="0" err="1">
                <a:latin typeface="Rockwell"/>
                <a:ea typeface="+mn-lt"/>
                <a:cs typeface="+mn-lt"/>
              </a:rPr>
              <a:t>formie</a:t>
            </a:r>
            <a:r>
              <a:rPr lang="en-US">
                <a:latin typeface="Rockwell"/>
                <a:ea typeface="+mn-lt"/>
                <a:cs typeface="+mn-lt"/>
              </a:rPr>
              <a:t> </a:t>
            </a:r>
            <a:r>
              <a:rPr lang="en-US" smtClean="0">
                <a:latin typeface="Rockwell"/>
                <a:ea typeface="+mn-lt"/>
                <a:cs typeface="+mn-lt"/>
              </a:rPr>
              <a:t>wystawy.</a:t>
            </a:r>
            <a:r>
              <a:rPr lang="pl-PL" dirty="0" smtClean="0">
                <a:latin typeface="Rockwell"/>
                <a:ea typeface="+mn-lt"/>
                <a:cs typeface="+mn-lt"/>
              </a:rPr>
              <a:t> </a:t>
            </a:r>
            <a:r>
              <a:rPr lang="en-US" dirty="0" smtClean="0">
                <a:latin typeface="Rockwell"/>
                <a:ea typeface="+mn-lt"/>
                <a:cs typeface="+mn-lt"/>
              </a:rPr>
              <a:t>Następnie </a:t>
            </a:r>
            <a:r>
              <a:rPr lang="en-US" dirty="0" err="1">
                <a:latin typeface="Rockwell"/>
                <a:ea typeface="+mn-lt"/>
                <a:cs typeface="+mn-lt"/>
              </a:rPr>
              <a:t>przebrani</a:t>
            </a:r>
            <a:r>
              <a:rPr lang="en-US" dirty="0">
                <a:latin typeface="Rockwell"/>
                <a:ea typeface="+mn-lt"/>
                <a:cs typeface="+mn-lt"/>
              </a:rPr>
              <a:t> w </a:t>
            </a:r>
            <a:r>
              <a:rPr lang="en-US" dirty="0" err="1">
                <a:latin typeface="Rockwell"/>
                <a:ea typeface="+mn-lt"/>
                <a:cs typeface="+mn-lt"/>
              </a:rPr>
              <a:t>stroje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bohaterów</a:t>
            </a:r>
            <a:r>
              <a:rPr lang="en-US" dirty="0">
                <a:latin typeface="Rockwell"/>
                <a:ea typeface="+mn-lt"/>
                <a:cs typeface="+mn-lt"/>
              </a:rPr>
              <a:t> lektury( Harry Potter, </a:t>
            </a:r>
            <a:r>
              <a:rPr lang="en-US" dirty="0" err="1">
                <a:latin typeface="Rockwell"/>
                <a:ea typeface="+mn-lt"/>
                <a:cs typeface="+mn-lt"/>
              </a:rPr>
              <a:t>Hermiona</a:t>
            </a:r>
            <a:r>
              <a:rPr lang="en-US" dirty="0">
                <a:latin typeface="Rockwell"/>
                <a:ea typeface="+mn-lt"/>
                <a:cs typeface="+mn-lt"/>
              </a:rPr>
              <a:t>, Dumbledore i </a:t>
            </a:r>
            <a:r>
              <a:rPr lang="en-US" dirty="0" err="1">
                <a:latin typeface="Rockwell"/>
                <a:ea typeface="+mn-lt"/>
                <a:cs typeface="+mn-lt"/>
              </a:rPr>
              <a:t>inni</a:t>
            </a:r>
            <a:r>
              <a:rPr lang="en-US" dirty="0">
                <a:latin typeface="Rockwell"/>
                <a:ea typeface="+mn-lt"/>
                <a:cs typeface="+mn-lt"/>
              </a:rPr>
              <a:t>) </a:t>
            </a:r>
            <a:r>
              <a:rPr lang="en-US" dirty="0" err="1">
                <a:latin typeface="Rockwell"/>
                <a:ea typeface="+mn-lt"/>
                <a:cs typeface="+mn-lt"/>
              </a:rPr>
              <a:t>czytali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najciekawsze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fragmenty</a:t>
            </a:r>
            <a:r>
              <a:rPr lang="en-US" dirty="0">
                <a:latin typeface="Rockwell"/>
                <a:ea typeface="+mn-lt"/>
                <a:cs typeface="+mn-lt"/>
              </a:rPr>
              <a:t> lektury. </a:t>
            </a:r>
            <a:r>
              <a:rPr lang="en-US" dirty="0" err="1">
                <a:latin typeface="Rockwell"/>
                <a:ea typeface="+mn-lt"/>
                <a:cs typeface="+mn-lt"/>
              </a:rPr>
              <a:t>Kolejnym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etapem</a:t>
            </a:r>
            <a:r>
              <a:rPr lang="en-US" dirty="0">
                <a:latin typeface="Rockwell"/>
                <a:ea typeface="+mn-lt"/>
                <a:cs typeface="+mn-lt"/>
              </a:rPr>
              <a:t> pracy </a:t>
            </a:r>
            <a:r>
              <a:rPr lang="en-US" dirty="0" err="1">
                <a:latin typeface="Rockwell"/>
                <a:ea typeface="+mn-lt"/>
                <a:cs typeface="+mn-lt"/>
              </a:rPr>
              <a:t>było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przygotowanie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plakatów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zachęcających</a:t>
            </a:r>
            <a:r>
              <a:rPr lang="en-US" dirty="0">
                <a:latin typeface="Rockwell"/>
                <a:ea typeface="+mn-lt"/>
                <a:cs typeface="+mn-lt"/>
              </a:rPr>
              <a:t> do </a:t>
            </a:r>
            <a:r>
              <a:rPr lang="en-US" dirty="0" err="1">
                <a:latin typeface="Rockwell"/>
                <a:ea typeface="+mn-lt"/>
                <a:cs typeface="+mn-lt"/>
              </a:rPr>
              <a:t>przeczytania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smtClean="0">
                <a:latin typeface="Rockwell"/>
                <a:ea typeface="+mn-lt"/>
                <a:cs typeface="+mn-lt"/>
              </a:rPr>
              <a:t>„</a:t>
            </a:r>
            <a:r>
              <a:rPr lang="en-US" dirty="0" err="1" smtClean="0">
                <a:latin typeface="Rockwell"/>
                <a:ea typeface="+mn-lt"/>
                <a:cs typeface="+mn-lt"/>
              </a:rPr>
              <a:t>Harrego</a:t>
            </a:r>
            <a:r>
              <a:rPr lang="en-US" dirty="0" smtClean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Pottera</a:t>
            </a:r>
            <a:r>
              <a:rPr lang="en-US" dirty="0">
                <a:latin typeface="Rockwell"/>
                <a:ea typeface="+mn-lt"/>
                <a:cs typeface="+mn-lt"/>
              </a:rPr>
              <a:t>”. </a:t>
            </a:r>
            <a:r>
              <a:rPr lang="en-US" dirty="0" err="1">
                <a:latin typeface="Rockwell"/>
                <a:ea typeface="+mn-lt"/>
                <a:cs typeface="+mn-lt"/>
              </a:rPr>
              <a:t>Plakaty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zostały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zawieszone</a:t>
            </a:r>
            <a:r>
              <a:rPr lang="en-US" dirty="0">
                <a:latin typeface="Rockwell"/>
                <a:ea typeface="+mn-lt"/>
                <a:cs typeface="+mn-lt"/>
              </a:rPr>
              <a:t> w </a:t>
            </a:r>
            <a:r>
              <a:rPr lang="en-US" dirty="0" err="1">
                <a:latin typeface="Rockwell"/>
                <a:ea typeface="+mn-lt"/>
                <a:cs typeface="+mn-lt"/>
              </a:rPr>
              <a:t>pracowni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języka</a:t>
            </a:r>
            <a:r>
              <a:rPr lang="en-US" dirty="0">
                <a:latin typeface="Rockwell"/>
                <a:ea typeface="+mn-lt"/>
                <a:cs typeface="+mn-lt"/>
              </a:rPr>
              <a:t> </a:t>
            </a:r>
            <a:r>
              <a:rPr lang="en-US" dirty="0" err="1">
                <a:latin typeface="Rockwell"/>
                <a:ea typeface="+mn-lt"/>
                <a:cs typeface="+mn-lt"/>
              </a:rPr>
              <a:t>polskiego</a:t>
            </a:r>
            <a:r>
              <a:rPr lang="en-US" dirty="0">
                <a:latin typeface="Rockwell"/>
                <a:ea typeface="+mn-lt"/>
                <a:cs typeface="+mn-lt"/>
              </a:rPr>
              <a:t>.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1500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0E780ED-6EAB-323F-C1F9-EE627E3760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13054"/>
          <a:stretch/>
        </p:blipFill>
        <p:spPr>
          <a:xfrm>
            <a:off x="6241217" y="321733"/>
            <a:ext cx="2451592" cy="284207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DAC583CC-6444-347E-A09E-C473C0B589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-2" b="17706"/>
          <a:stretch/>
        </p:blipFill>
        <p:spPr>
          <a:xfrm>
            <a:off x="8776087" y="321736"/>
            <a:ext cx="3106457" cy="1917297"/>
          </a:xfrm>
          <a:prstGeom prst="rect">
            <a:avLst/>
          </a:prstGeom>
        </p:spPr>
      </p:pic>
      <p:pic>
        <p:nvPicPr>
          <p:cNvPr id="8" name="Picture 43">
            <a:extLst>
              <a:ext uri="{FF2B5EF4-FFF2-40B4-BE49-F238E27FC236}">
                <a16:creationId xmlns="" xmlns:a16="http://schemas.microsoft.com/office/drawing/2014/main" id="{2E2CDD0E-AB07-B361-2CAC-413C506BA5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3816" r="6" b="6"/>
          <a:stretch/>
        </p:blipFill>
        <p:spPr>
          <a:xfrm>
            <a:off x="6241217" y="3257795"/>
            <a:ext cx="2451592" cy="284462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3104327E-16EC-2D9A-695B-4789E57655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r="1" b="8934"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08BF21-8D99-46EC-BEE7-9774026D0A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0C7C5B93-23C6-4AD8-9344-638B128C47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436F4D3D-419A-44A4-AF0F-B20F3EE6D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928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5">
            <a:extLst>
              <a:ext uri="{FF2B5EF4-FFF2-40B4-BE49-F238E27FC236}">
                <a16:creationId xmlns="" xmlns:a16="http://schemas.microsoft.com/office/drawing/2014/main" id="{6742736B-1326-450B-9240-348937388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2E0176CD-8A46-241C-31B4-63871EFBA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4126" b="2"/>
          <a:stretch/>
        </p:blipFill>
        <p:spPr>
          <a:xfrm>
            <a:off x="471944" y="555217"/>
            <a:ext cx="4268712" cy="333922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3">
            <a:extLst>
              <a:ext uri="{FF2B5EF4-FFF2-40B4-BE49-F238E27FC236}">
                <a16:creationId xmlns="" xmlns:a16="http://schemas.microsoft.com/office/drawing/2014/main" id="{7BEF62F0-EE3D-9D7A-AC3F-425ACAB07B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013" r="1" b="1"/>
          <a:stretch/>
        </p:blipFill>
        <p:spPr>
          <a:xfrm>
            <a:off x="477507" y="4074019"/>
            <a:ext cx="2048359" cy="2226786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C976B1A1-17F0-A0DA-C19F-D39252405C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841" r="-6" b="16770"/>
          <a:stretch/>
        </p:blipFill>
        <p:spPr>
          <a:xfrm>
            <a:off x="2686733" y="4072045"/>
            <a:ext cx="2053923" cy="2228761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159B96C6-8E0D-1ABC-1FC3-2D68BCD21C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1752" b="24755"/>
          <a:stretch/>
        </p:blipFill>
        <p:spPr>
          <a:xfrm>
            <a:off x="4933183" y="555218"/>
            <a:ext cx="6786873" cy="5745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9212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262ABC4B-37D8-4218-BDD8-6DF6A00C0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CD339DFE-56CC-210A-FEF9-2DAB16310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1302" r="-2" b="48819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C93716A-4BED-791B-F998-0D9CFB53C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4602" r="-2" b="29846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80E98D89-782D-C997-8998-0C3579AF7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-2" b="20979"/>
          <a:stretch/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  <p:pic>
        <p:nvPicPr>
          <p:cNvPr id="8" name="Picture 43">
            <a:extLst>
              <a:ext uri="{FF2B5EF4-FFF2-40B4-BE49-F238E27FC236}">
                <a16:creationId xmlns="" xmlns:a16="http://schemas.microsoft.com/office/drawing/2014/main" id="{7A4A985F-DF26-AE58-1B73-2506D392331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14231" y="4694574"/>
            <a:ext cx="1903373" cy="1947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5610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A681F71-922E-4A80-5E27-AFE07E6C1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01" y="653438"/>
            <a:ext cx="3867328" cy="5137761"/>
          </a:xfr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14317BEC-47F4-5A41-83FB-91F5F5F04CB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1342" y="647701"/>
            <a:ext cx="3874992" cy="515918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09F837DB-2D59-9380-6339-C7D3676A27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636" y="658908"/>
            <a:ext cx="3874992" cy="5159185"/>
          </a:xfrm>
          <a:prstGeom prst="rect">
            <a:avLst/>
          </a:prstGeom>
        </p:spPr>
      </p:pic>
      <p:pic>
        <p:nvPicPr>
          <p:cNvPr id="8" name="Picture 43">
            <a:extLst>
              <a:ext uri="{FF2B5EF4-FFF2-40B4-BE49-F238E27FC236}">
                <a16:creationId xmlns="" xmlns:a16="http://schemas.microsoft.com/office/drawing/2014/main" id="{0372762C-62FD-C62B-F62F-5111274A24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1116"/>
          <a:stretch/>
        </p:blipFill>
        <p:spPr>
          <a:xfrm>
            <a:off x="67236" y="4403913"/>
            <a:ext cx="2162430" cy="2454086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2462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63E2458-0E89-8C23-1D4E-4A35EB206C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4677" y="283643"/>
            <a:ext cx="2612271" cy="3479292"/>
          </a:xfr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98C6B3FC-F137-F008-35AC-0895226971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1841" y="401170"/>
            <a:ext cx="2743200" cy="36576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0AB57811-1D3E-F9CC-9F28-132B1E8F5F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5636" y="3711389"/>
            <a:ext cx="3426758" cy="257287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94DCFAFD-8036-CC2C-3507-76A3A8DB594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94929" y="3767418"/>
            <a:ext cx="3639670" cy="2729752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3E2A4746-4D48-2C66-4CE2-F4FFC891BC8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24047" y="546847"/>
            <a:ext cx="2743200" cy="3657600"/>
          </a:xfrm>
          <a:prstGeom prst="rect">
            <a:avLst/>
          </a:prstGeom>
        </p:spPr>
      </p:pic>
      <p:pic>
        <p:nvPicPr>
          <p:cNvPr id="11" name="Picture 43">
            <a:extLst>
              <a:ext uri="{FF2B5EF4-FFF2-40B4-BE49-F238E27FC236}">
                <a16:creationId xmlns="" xmlns:a16="http://schemas.microsoft.com/office/drawing/2014/main" id="{DBC0EBAA-E786-76DB-3B3E-7F0AEEB2B9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1116"/>
          <a:stretch/>
        </p:blipFill>
        <p:spPr>
          <a:xfrm>
            <a:off x="112060" y="4258236"/>
            <a:ext cx="2308107" cy="2655792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244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63EC4FBF-CAD9-8A63-31A3-9A2F0437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64" y="690907"/>
            <a:ext cx="5085228" cy="563306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98767C4C-089B-A136-50C4-99EEC44C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576" y="4597839"/>
            <a:ext cx="1801906" cy="217523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29A8B2C-346C-6BD6-7DB5-32C95F1E1C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06907" y="2959516"/>
            <a:ext cx="4820515" cy="3608243"/>
          </a:xfr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AF5B1088-4C37-176A-7126-21348DADB1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7899" y="99094"/>
            <a:ext cx="5903258" cy="3331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3208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Niestandardowy</PresentationFormat>
  <Paragraphs>6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Wood Type</vt:lpstr>
      <vt:lpstr>PROJEKT czytelniczy  Cała klasa czyta "Harrego Pottera"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344</cp:revision>
  <dcterms:created xsi:type="dcterms:W3CDTF">2022-11-28T08:26:51Z</dcterms:created>
  <dcterms:modified xsi:type="dcterms:W3CDTF">2022-12-01T07:58:54Z</dcterms:modified>
</cp:coreProperties>
</file>